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jpeg" ContentType="image/jpeg"/>
  <Override PartName="/ppt/media/image51.png" ContentType="image/png"/>
  <Override PartName="/ppt/media/image9.jpeg" ContentType="image/jpeg"/>
  <Override PartName="/ppt/media/image2.jpeg" ContentType="image/jpeg"/>
  <Override PartName="/ppt/media/image48.png" ContentType="image/png"/>
  <Override PartName="/ppt/media/image3.jpeg" ContentType="image/jpeg"/>
  <Override PartName="/ppt/media/image5.png" ContentType="image/png"/>
  <Override PartName="/ppt/media/image71.png" ContentType="image/png"/>
  <Override PartName="/ppt/media/image6.jpeg" ContentType="image/jpeg"/>
  <Override PartName="/ppt/media/image58.jpeg" ContentType="image/jpeg"/>
  <Override PartName="/ppt/media/image4.png" ContentType="image/png"/>
  <Override PartName="/ppt/media/image7.png" ContentType="image/png"/>
  <Override PartName="/ppt/media/image62.jpeg" ContentType="image/jpeg"/>
  <Override PartName="/ppt/media/image8.jpeg" ContentType="image/jpeg"/>
  <Override PartName="/ppt/media/image10.png" ContentType="image/png"/>
  <Override PartName="/ppt/media/image29.jpeg" ContentType="image/jpeg"/>
  <Override PartName="/ppt/media/image66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49.png" ContentType="image/pn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54.png" ContentType="image/pn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47.png" ContentType="image/png"/>
  <Override PartName="/ppt/media/image28.jpeg" ContentType="image/jpeg"/>
  <Override PartName="/ppt/media/image57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5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7.jpeg" ContentType="image/jpeg"/>
  <Override PartName="/ppt/media/image36.jpeg" ContentType="image/jpeg"/>
  <Override PartName="/ppt/media/image38.jpeg" ContentType="image/jpeg"/>
  <Override PartName="/ppt/media/image45.png" ContentType="image/png"/>
  <Override PartName="/ppt/media/image39.jpeg" ContentType="image/jpeg"/>
  <Override PartName="/ppt/media/image55.png" ContentType="image/png"/>
  <Override PartName="/ppt/media/image40.png" ContentType="image/png"/>
  <Override PartName="/ppt/media/image42.jpeg" ContentType="image/jpeg"/>
  <Override PartName="/ppt/media/image41.jpeg" ContentType="image/jpeg"/>
  <Override PartName="/ppt/media/image43.jpeg" ContentType="image/jpeg"/>
  <Override PartName="/ppt/media/image50.png" ContentType="image/png"/>
  <Override PartName="/ppt/media/image46.png" ContentType="image/png"/>
  <Override PartName="/ppt/media/image53.png" ContentType="image/png"/>
  <Override PartName="/ppt/media/image60.jpeg" ContentType="image/jpeg"/>
  <Override PartName="/ppt/media/image56.png" ContentType="image/png"/>
  <Override PartName="/ppt/media/image59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7.jpeg" ContentType="image/jpeg"/>
  <Override PartName="/ppt/media/image68.png" ContentType="image/png"/>
  <Override PartName="/ppt/media/image69.jpeg" ContentType="image/jpeg"/>
  <Override PartName="/ppt/media/media70.mp4" ContentType="video/mp4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ABF96-95A3-4629-B426-3622F2E2D2EB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80E844-4F8B-4C21-A465-4B8409569551}">
      <dgm:prSet phldrT="[Текст]"/>
      <dgm:spPr/>
      <dgm:t>
        <a:bodyPr/>
        <a:lstStyle/>
        <a:p>
          <a:r>
            <a:rPr lang="ru-RU" dirty="0" err="1" smtClean="0"/>
            <a:t>Лэпбук</a:t>
          </a:r>
          <a:endParaRPr lang="ru-RU" dirty="0"/>
        </a:p>
      </dgm:t>
    </dgm:pt>
    <dgm:pt modelId="{FD2D2834-105F-4694-8091-A5485CC0AD73}" type="parTrans" cxnId="{476BC9D9-44F8-4B6A-8535-B4A9153A94AA}">
      <dgm:prSet/>
      <dgm:spPr/>
      <dgm:t>
        <a:bodyPr/>
        <a:lstStyle/>
        <a:p>
          <a:endParaRPr lang="ru-RU"/>
        </a:p>
      </dgm:t>
    </dgm:pt>
    <dgm:pt modelId="{E6537D64-575B-4407-AA1C-8E360A536196}" type="sibTrans" cxnId="{476BC9D9-44F8-4B6A-8535-B4A9153A94AA}">
      <dgm:prSet/>
      <dgm:spPr/>
      <dgm:t>
        <a:bodyPr/>
        <a:lstStyle/>
        <a:p>
          <a:endParaRPr lang="ru-RU"/>
        </a:p>
      </dgm:t>
    </dgm:pt>
    <dgm:pt modelId="{F331C6A9-BBE9-4EA7-9E1A-A9F21B81F175}">
      <dgm:prSet phldrT="[Текст]"/>
      <dgm:spPr/>
      <dgm:t>
        <a:bodyPr/>
        <a:lstStyle/>
        <a:p>
          <a:r>
            <a:rPr lang="ru-RU" dirty="0" smtClean="0"/>
            <a:t>Сенсорные игры</a:t>
          </a:r>
          <a:endParaRPr lang="ru-RU" dirty="0"/>
        </a:p>
      </dgm:t>
    </dgm:pt>
    <dgm:pt modelId="{54BE5BB1-38CF-4D96-A0C9-B7191DFD0617}" type="parTrans" cxnId="{E6E16388-A544-4E31-84A9-9E4C19A156D6}">
      <dgm:prSet/>
      <dgm:spPr/>
      <dgm:t>
        <a:bodyPr/>
        <a:lstStyle/>
        <a:p>
          <a:endParaRPr lang="ru-RU"/>
        </a:p>
      </dgm:t>
    </dgm:pt>
    <dgm:pt modelId="{2364F7FB-944A-4E44-A52E-4358825CEAA5}" type="sibTrans" cxnId="{E6E16388-A544-4E31-84A9-9E4C19A156D6}">
      <dgm:prSet/>
      <dgm:spPr/>
      <dgm:t>
        <a:bodyPr/>
        <a:lstStyle/>
        <a:p>
          <a:endParaRPr lang="ru-RU"/>
        </a:p>
      </dgm:t>
    </dgm:pt>
    <dgm:pt modelId="{BAB10E37-9C5D-45DD-8352-1E4DE8BB7DB4}">
      <dgm:prSet phldrT="[Текст]"/>
      <dgm:spPr/>
      <dgm:t>
        <a:bodyPr/>
        <a:lstStyle/>
        <a:p>
          <a:r>
            <a:rPr lang="ru-RU" dirty="0" smtClean="0"/>
            <a:t>ИТ- технологии</a:t>
          </a:r>
          <a:endParaRPr lang="ru-RU" dirty="0"/>
        </a:p>
      </dgm:t>
    </dgm:pt>
    <dgm:pt modelId="{58E4AE6A-2522-4A1B-97E7-95678C292B88}" type="parTrans" cxnId="{BE38180D-7BC3-4B73-86F8-F50A5A93B51D}">
      <dgm:prSet/>
      <dgm:spPr/>
      <dgm:t>
        <a:bodyPr/>
        <a:lstStyle/>
        <a:p>
          <a:endParaRPr lang="ru-RU"/>
        </a:p>
      </dgm:t>
    </dgm:pt>
    <dgm:pt modelId="{57ACE7A7-96FC-428E-9B19-998A4C361777}" type="sibTrans" cxnId="{BE38180D-7BC3-4B73-86F8-F50A5A93B51D}">
      <dgm:prSet/>
      <dgm:spPr/>
      <dgm:t>
        <a:bodyPr/>
        <a:lstStyle/>
        <a:p>
          <a:endParaRPr lang="ru-RU"/>
        </a:p>
      </dgm:t>
    </dgm:pt>
    <dgm:pt modelId="{916839DA-7CAA-44D5-90EB-2AE966421FAF}">
      <dgm:prSet phldrT="[Текст]"/>
      <dgm:spPr/>
      <dgm:t>
        <a:bodyPr/>
        <a:lstStyle/>
        <a:p>
          <a:r>
            <a:rPr lang="ru-RU" dirty="0" smtClean="0"/>
            <a:t>Активизация словаря у детей дошкольного возраста</a:t>
          </a:r>
          <a:endParaRPr lang="ru-RU" dirty="0"/>
        </a:p>
      </dgm:t>
    </dgm:pt>
    <dgm:pt modelId="{E0CAE545-2A4D-4F81-A6C3-2BAD60FEE2BE}" type="parTrans" cxnId="{7C65F7AC-07BB-42AD-878B-7549F120991F}">
      <dgm:prSet/>
      <dgm:spPr/>
      <dgm:t>
        <a:bodyPr/>
        <a:lstStyle/>
        <a:p>
          <a:endParaRPr lang="ru-RU"/>
        </a:p>
      </dgm:t>
    </dgm:pt>
    <dgm:pt modelId="{4A94BCD5-99E4-4256-A8ED-C2DC9D656661}" type="sibTrans" cxnId="{7C65F7AC-07BB-42AD-878B-7549F120991F}">
      <dgm:prSet/>
      <dgm:spPr/>
      <dgm:t>
        <a:bodyPr/>
        <a:lstStyle/>
        <a:p>
          <a:endParaRPr lang="ru-RU"/>
        </a:p>
      </dgm:t>
    </dgm:pt>
    <dgm:pt modelId="{663AC285-3D1E-42FA-87A3-134C8B4476E8}" type="pres">
      <dgm:prSet presAssocID="{265ABF96-95A3-4629-B426-3622F2E2D2E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536F0A-AAD0-4C59-9F06-BBD788E5E847}" type="pres">
      <dgm:prSet presAssocID="{265ABF96-95A3-4629-B426-3622F2E2D2EB}" presName="ellipse" presStyleLbl="trBgShp" presStyleIdx="0" presStyleCnt="1"/>
      <dgm:spPr/>
    </dgm:pt>
    <dgm:pt modelId="{6AA275A6-B10C-470B-B294-6A8EFC4D33B8}" type="pres">
      <dgm:prSet presAssocID="{265ABF96-95A3-4629-B426-3622F2E2D2EB}" presName="arrow1" presStyleLbl="fgShp" presStyleIdx="0" presStyleCnt="1"/>
      <dgm:spPr/>
    </dgm:pt>
    <dgm:pt modelId="{8C39C22A-8AC4-43BA-8480-6C5B834CFFEC}" type="pres">
      <dgm:prSet presAssocID="{265ABF96-95A3-4629-B426-3622F2E2D2EB}" presName="rectangle" presStyleLbl="revTx" presStyleIdx="0" presStyleCnt="1" custLinFactNeighborX="-6566" custLinFactNeighborY="-9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2C7EC-F0F5-48EA-B9B2-859A15F80CA2}" type="pres">
      <dgm:prSet presAssocID="{F331C6A9-BBE9-4EA7-9E1A-A9F21B81F175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8DB61-DE2F-42EB-BC0A-8493669695EA}" type="pres">
      <dgm:prSet presAssocID="{BAB10E37-9C5D-45DD-8352-1E4DE8BB7DB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C4415-3A46-4D80-B067-46E0CF979173}" type="pres">
      <dgm:prSet presAssocID="{916839DA-7CAA-44D5-90EB-2AE966421FAF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B79C6-B4E2-4DDD-AA14-C35562EFCF78}" type="pres">
      <dgm:prSet presAssocID="{265ABF96-95A3-4629-B426-3622F2E2D2EB}" presName="funnel" presStyleLbl="trAlignAcc1" presStyleIdx="0" presStyleCnt="1" custLinFactNeighborY="3220"/>
      <dgm:spPr/>
    </dgm:pt>
  </dgm:ptLst>
  <dgm:cxnLst>
    <dgm:cxn modelId="{B9C3EFC5-6FAA-47F9-975B-55CCF867D4D6}" type="presOf" srcId="{F331C6A9-BBE9-4EA7-9E1A-A9F21B81F175}" destId="{B818DB61-DE2F-42EB-BC0A-8493669695EA}" srcOrd="0" destOrd="0" presId="urn:microsoft.com/office/officeart/2005/8/layout/funnel1"/>
    <dgm:cxn modelId="{32AAF531-D943-4B1E-9271-0C5B42BF0146}" type="presOf" srcId="{916839DA-7CAA-44D5-90EB-2AE966421FAF}" destId="{8C39C22A-8AC4-43BA-8480-6C5B834CFFEC}" srcOrd="0" destOrd="0" presId="urn:microsoft.com/office/officeart/2005/8/layout/funnel1"/>
    <dgm:cxn modelId="{BE38180D-7BC3-4B73-86F8-F50A5A93B51D}" srcId="{265ABF96-95A3-4629-B426-3622F2E2D2EB}" destId="{BAB10E37-9C5D-45DD-8352-1E4DE8BB7DB4}" srcOrd="2" destOrd="0" parTransId="{58E4AE6A-2522-4A1B-97E7-95678C292B88}" sibTransId="{57ACE7A7-96FC-428E-9B19-998A4C361777}"/>
    <dgm:cxn modelId="{0F8142BA-D8EF-44D6-BC94-4963A6FB0E8B}" type="presOf" srcId="{BAB10E37-9C5D-45DD-8352-1E4DE8BB7DB4}" destId="{2152C7EC-F0F5-48EA-B9B2-859A15F80CA2}" srcOrd="0" destOrd="0" presId="urn:microsoft.com/office/officeart/2005/8/layout/funnel1"/>
    <dgm:cxn modelId="{7C65F7AC-07BB-42AD-878B-7549F120991F}" srcId="{265ABF96-95A3-4629-B426-3622F2E2D2EB}" destId="{916839DA-7CAA-44D5-90EB-2AE966421FAF}" srcOrd="3" destOrd="0" parTransId="{E0CAE545-2A4D-4F81-A6C3-2BAD60FEE2BE}" sibTransId="{4A94BCD5-99E4-4256-A8ED-C2DC9D656661}"/>
    <dgm:cxn modelId="{E99B8159-D839-46D9-8071-E235C179BA53}" type="presOf" srcId="{F580E844-4F8B-4C21-A465-4B8409569551}" destId="{93EC4415-3A46-4D80-B067-46E0CF979173}" srcOrd="0" destOrd="0" presId="urn:microsoft.com/office/officeart/2005/8/layout/funnel1"/>
    <dgm:cxn modelId="{476BC9D9-44F8-4B6A-8535-B4A9153A94AA}" srcId="{265ABF96-95A3-4629-B426-3622F2E2D2EB}" destId="{F580E844-4F8B-4C21-A465-4B8409569551}" srcOrd="0" destOrd="0" parTransId="{FD2D2834-105F-4694-8091-A5485CC0AD73}" sibTransId="{E6537D64-575B-4407-AA1C-8E360A536196}"/>
    <dgm:cxn modelId="{E6E16388-A544-4E31-84A9-9E4C19A156D6}" srcId="{265ABF96-95A3-4629-B426-3622F2E2D2EB}" destId="{F331C6A9-BBE9-4EA7-9E1A-A9F21B81F175}" srcOrd="1" destOrd="0" parTransId="{54BE5BB1-38CF-4D96-A0C9-B7191DFD0617}" sibTransId="{2364F7FB-944A-4E44-A52E-4358825CEAA5}"/>
    <dgm:cxn modelId="{63049372-6F8B-48E2-887A-B3E04CF14F96}" type="presOf" srcId="{265ABF96-95A3-4629-B426-3622F2E2D2EB}" destId="{663AC285-3D1E-42FA-87A3-134C8B4476E8}" srcOrd="0" destOrd="0" presId="urn:microsoft.com/office/officeart/2005/8/layout/funnel1"/>
    <dgm:cxn modelId="{164A6111-1D9C-4B49-8697-E490ED438F14}" type="presParOf" srcId="{663AC285-3D1E-42FA-87A3-134C8B4476E8}" destId="{16536F0A-AAD0-4C59-9F06-BBD788E5E847}" srcOrd="0" destOrd="0" presId="urn:microsoft.com/office/officeart/2005/8/layout/funnel1"/>
    <dgm:cxn modelId="{B1546390-7C4A-47E8-B5A8-A5835358B6B0}" type="presParOf" srcId="{663AC285-3D1E-42FA-87A3-134C8B4476E8}" destId="{6AA275A6-B10C-470B-B294-6A8EFC4D33B8}" srcOrd="1" destOrd="0" presId="urn:microsoft.com/office/officeart/2005/8/layout/funnel1"/>
    <dgm:cxn modelId="{2D655B5A-A7A4-4280-A930-65024BE657B5}" type="presParOf" srcId="{663AC285-3D1E-42FA-87A3-134C8B4476E8}" destId="{8C39C22A-8AC4-43BA-8480-6C5B834CFFEC}" srcOrd="2" destOrd="0" presId="urn:microsoft.com/office/officeart/2005/8/layout/funnel1"/>
    <dgm:cxn modelId="{2D3FF591-C5C2-4D23-BC15-9C982540B599}" type="presParOf" srcId="{663AC285-3D1E-42FA-87A3-134C8B4476E8}" destId="{2152C7EC-F0F5-48EA-B9B2-859A15F80CA2}" srcOrd="3" destOrd="0" presId="urn:microsoft.com/office/officeart/2005/8/layout/funnel1"/>
    <dgm:cxn modelId="{FCD09209-8A05-4450-BDF8-58817C1B40FA}" type="presParOf" srcId="{663AC285-3D1E-42FA-87A3-134C8B4476E8}" destId="{B818DB61-DE2F-42EB-BC0A-8493669695EA}" srcOrd="4" destOrd="0" presId="urn:microsoft.com/office/officeart/2005/8/layout/funnel1"/>
    <dgm:cxn modelId="{F0B247B6-C23F-4B07-9F30-B18B216A4885}" type="presParOf" srcId="{663AC285-3D1E-42FA-87A3-134C8B4476E8}" destId="{93EC4415-3A46-4D80-B067-46E0CF979173}" srcOrd="5" destOrd="0" presId="urn:microsoft.com/office/officeart/2005/8/layout/funnel1"/>
    <dgm:cxn modelId="{5028418A-9567-4DB3-9FF6-A968C196D127}" type="presParOf" srcId="{663AC285-3D1E-42FA-87A3-134C8B4476E8}" destId="{DB0B79C6-B4E2-4DDD-AA14-C35562EFCF7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536F0A-AAD0-4C59-9F06-BBD788E5E847}">
      <dsp:nvSpPr>
        <dsp:cNvPr id="0" name=""/>
        <dsp:cNvSpPr/>
      </dsp:nvSpPr>
      <dsp:spPr>
        <a:xfrm>
          <a:off x="1319117" y="204311"/>
          <a:ext cx="4054792" cy="1408176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275A6-B10C-470B-B294-6A8EFC4D33B8}">
      <dsp:nvSpPr>
        <dsp:cNvPr id="0" name=""/>
        <dsp:cNvSpPr/>
      </dsp:nvSpPr>
      <dsp:spPr>
        <a:xfrm>
          <a:off x="2959893" y="3652456"/>
          <a:ext cx="785812" cy="502920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9C22A-8AC4-43BA-8480-6C5B834CFFEC}">
      <dsp:nvSpPr>
        <dsp:cNvPr id="0" name=""/>
        <dsp:cNvSpPr/>
      </dsp:nvSpPr>
      <dsp:spPr>
        <a:xfrm>
          <a:off x="1219187" y="3962399"/>
          <a:ext cx="3771900" cy="94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Активизация словаря у детей дошкольного возраста</a:t>
          </a:r>
          <a:endParaRPr lang="ru-RU" sz="2200" kern="1200" dirty="0"/>
        </a:p>
      </dsp:txBody>
      <dsp:txXfrm>
        <a:off x="1219187" y="3962399"/>
        <a:ext cx="3771900" cy="942975"/>
      </dsp:txXfrm>
    </dsp:sp>
    <dsp:sp modelId="{2152C7EC-F0F5-48EA-B9B2-859A15F80CA2}">
      <dsp:nvSpPr>
        <dsp:cNvPr id="0" name=""/>
        <dsp:cNvSpPr/>
      </dsp:nvSpPr>
      <dsp:spPr>
        <a:xfrm>
          <a:off x="2793301" y="1721243"/>
          <a:ext cx="1414462" cy="14144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ИТ- технологии</a:t>
          </a:r>
          <a:endParaRPr lang="ru-RU" sz="1500" kern="1200" dirty="0"/>
        </a:p>
      </dsp:txBody>
      <dsp:txXfrm>
        <a:off x="2793301" y="1721243"/>
        <a:ext cx="1414462" cy="1414462"/>
      </dsp:txXfrm>
    </dsp:sp>
    <dsp:sp modelId="{B818DB61-DE2F-42EB-BC0A-8493669695EA}">
      <dsp:nvSpPr>
        <dsp:cNvPr id="0" name=""/>
        <dsp:cNvSpPr/>
      </dsp:nvSpPr>
      <dsp:spPr>
        <a:xfrm>
          <a:off x="1781175" y="660082"/>
          <a:ext cx="1414462" cy="141446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Сенсорные игры</a:t>
          </a:r>
          <a:endParaRPr lang="ru-RU" sz="1500" kern="1200" dirty="0"/>
        </a:p>
      </dsp:txBody>
      <dsp:txXfrm>
        <a:off x="1781175" y="660082"/>
        <a:ext cx="1414462" cy="1414462"/>
      </dsp:txXfrm>
    </dsp:sp>
    <dsp:sp modelId="{93EC4415-3A46-4D80-B067-46E0CF979173}">
      <dsp:nvSpPr>
        <dsp:cNvPr id="0" name=""/>
        <dsp:cNvSpPr/>
      </dsp:nvSpPr>
      <dsp:spPr>
        <a:xfrm>
          <a:off x="3227070" y="318096"/>
          <a:ext cx="1414462" cy="141446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Лэпбук</a:t>
          </a:r>
          <a:endParaRPr lang="ru-RU" sz="1500" kern="1200" dirty="0"/>
        </a:p>
      </dsp:txBody>
      <dsp:txXfrm>
        <a:off x="3227070" y="318096"/>
        <a:ext cx="1414462" cy="1414462"/>
      </dsp:txXfrm>
    </dsp:sp>
    <dsp:sp modelId="{DB0B79C6-B4E2-4DDD-AA14-C35562EFCF78}">
      <dsp:nvSpPr>
        <dsp:cNvPr id="0" name=""/>
        <dsp:cNvSpPr/>
      </dsp:nvSpPr>
      <dsp:spPr>
        <a:xfrm>
          <a:off x="1152525" y="144790"/>
          <a:ext cx="4400550" cy="352044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39283AE-6D43-4EFC-9457-5C4DE446490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3399F4-B3A3-47A4-9540-6119E34AD57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0AA888A-4CFA-4CCA-A031-CD0D1FA9AD2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 algn="just">
              <a:lnSpc>
                <a:spcPct val="100000"/>
              </a:lnSpc>
            </a:pPr>
            <a:r>
              <a:rPr b="1" lang="ru-RU" sz="1200" spc="-1" strike="noStrike">
                <a:latin typeface="Times New Roman"/>
              </a:rPr>
              <a:t>Слово</a:t>
            </a:r>
            <a:r>
              <a:rPr b="0" lang="ru-RU" sz="1200" spc="-1" strike="noStrike">
                <a:latin typeface="Times New Roman"/>
              </a:rPr>
              <a:t> вводит ребёнка в мир людей, помогает понять его и освоиться в нём, помогает осознать себя как индивидуальность и стать активным участником в жизни общества. 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b="1" lang="ru-RU" sz="1200" spc="-1" strike="noStrike">
                <a:latin typeface="Times New Roman"/>
              </a:rPr>
              <a:t>Слово</a:t>
            </a:r>
            <a:r>
              <a:rPr b="0" lang="ru-RU" sz="1200" spc="-1" strike="noStrike">
                <a:latin typeface="Times New Roman"/>
              </a:rPr>
              <a:t> является основным средством коммуникации и формой самовыражения малыша. Оно служит средством регуляции его поведения. С помощью слова ребёнок познаёт природное и предметное окружение.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30161C2-AF2F-4C53-B093-9192E9A8312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Ответы: с самого рождения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latin typeface="Arial"/>
              </a:rPr>
              <a:t>Состоит из имен сущ, глаголов, прилагат, наречий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Речь – это универсальное средство отражения действительности, передачи накопленного поколениями социального и культурного опыта, познания собственного «Я», межличностного общения. «Развитие речи самым тесным образом связано с развитием сознания, познанием окружающего мира, развитием личности в целом. Родной язык является средством овладения знаниями, изучения всех учебных дисциплин в школьном и последующем образовании» 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B60EE2F-74CC-4898-B2C9-D62769C96DB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latin typeface="Times New Roman"/>
              </a:rPr>
              <a:t>В дошкольном возрасте ребенок должен овладеть таким словарем, который позволил бы ему общаться со сверстниками и взрослыми, успешно обучаться в школе, понимать литературу, телевизионные и радиопередачи, поэтому дошкольная педагогика рассматривает развитие словаря у детей как одну из важных задач развития речи.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latin typeface="Times New Roman"/>
              </a:rPr>
              <a:t>Стоит отметить, что развитие речи, в том числе и словаря  происходит непрерывно в течение дня: на занятиях, на прогулке, в игровой деятельности, в режимных моментов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BCB44FA-B6BE-45CA-A8D2-8A819DF8CF0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D4B95CF-8B21-4954-958E-C458FADEA04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4/20/22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6748984-AC15-4825-A696-37A93D87977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video" Target="../media/media70.mp4"/><Relationship Id="rId3" Type="http://schemas.microsoft.com/office/2007/relationships/media" Target="../media/media70.mp4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914400" y="304920"/>
            <a:ext cx="80006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Calibri"/>
              </a:rPr>
              <a:t>МУНИЦИПАЛЬНОЕ АВТОНОМНОЕ ДОШКОЛЬНОЕ ОБЩЕОБРАЗОВАТЕЛЬНОЕ УЧРЕЖДЕНИЕ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Calibri"/>
              </a:rPr>
              <a:t>детский сад №185 города Тюмени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1295280" y="1752480"/>
            <a:ext cx="7344360" cy="13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b050"/>
                </a:solidFill>
                <a:latin typeface="Calibri"/>
              </a:rPr>
              <a:t>«Активизация словаря детей младшего дошкольного возраста»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3996000" y="6165360"/>
            <a:ext cx="2057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Апрель, 2022 год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1" name="Picture 2" descr="https://cache3.youla.io/files/images/780_780/5e/5d/5e5d599ff235024cb14c4744.jpg"/>
          <p:cNvPicPr/>
          <p:nvPr/>
        </p:nvPicPr>
        <p:blipFill>
          <a:blip r:embed="rId2"/>
          <a:srcRect l="0" t="27207" r="0" b="0"/>
          <a:stretch/>
        </p:blipFill>
        <p:spPr>
          <a:xfrm>
            <a:off x="1475640" y="3069000"/>
            <a:ext cx="4266720" cy="310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G:\img1.jpg"/>
          <p:cNvPicPr/>
          <p:nvPr/>
        </p:nvPicPr>
        <p:blipFill>
          <a:blip r:embed="rId1"/>
          <a:stretch/>
        </p:blipFill>
        <p:spPr>
          <a:xfrm>
            <a:off x="0" y="-37800"/>
            <a:ext cx="9194040" cy="689544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2529720" y="426960"/>
            <a:ext cx="4952520" cy="685440"/>
          </a:xfrm>
          <a:prstGeom prst="rect">
            <a:avLst/>
          </a:prstGeom>
          <a:ln cap="rnd"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Сенсорные игры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направлены на  активизацию словаря младших дошкольников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Picture 8" descr=""/>
          <p:cNvPicPr/>
          <p:nvPr/>
        </p:nvPicPr>
        <p:blipFill>
          <a:blip r:embed="rId2"/>
          <a:stretch/>
        </p:blipFill>
        <p:spPr>
          <a:xfrm>
            <a:off x="1219320" y="1197360"/>
            <a:ext cx="3731040" cy="26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" name="CustomShape 5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6"/>
          <p:cNvSpPr/>
          <p:nvPr/>
        </p:nvSpPr>
        <p:spPr>
          <a:xfrm>
            <a:off x="4952880" y="1143000"/>
            <a:ext cx="373356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«Сенсорные мешочки»: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-  закрепление названий геометрических форм.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Наполнение мешочка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объемные геометрические фигуры.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Ход игры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дети по очереди опускают руку в мешочек и наощупь должны определить, какая это фигура.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8" name="CustomShape 7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Picture 4" descr="https://img-fotki.yandex.ru/get/9833/56195015.1ed/0_c4912_30476dbf_XL.png"/>
          <p:cNvPicPr/>
          <p:nvPr/>
        </p:nvPicPr>
        <p:blipFill>
          <a:blip r:embed="rId3"/>
          <a:stretch/>
        </p:blipFill>
        <p:spPr>
          <a:xfrm>
            <a:off x="1143000" y="3962520"/>
            <a:ext cx="2923560" cy="2514240"/>
          </a:xfrm>
          <a:prstGeom prst="rect">
            <a:avLst/>
          </a:prstGeom>
          <a:ln>
            <a:noFill/>
          </a:ln>
        </p:spPr>
      </p:pic>
      <p:sp>
        <p:nvSpPr>
          <p:cNvPr id="120" name="Custom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9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10"/>
          <p:cNvSpPr/>
          <p:nvPr/>
        </p:nvSpPr>
        <p:spPr>
          <a:xfrm>
            <a:off x="4495680" y="3809880"/>
            <a:ext cx="1349280" cy="137124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3" name="CustomShape 1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1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Picture 17" descr="C:\Users\Андрей\Desktop\куб.jpg"/>
          <p:cNvPicPr/>
          <p:nvPr/>
        </p:nvPicPr>
        <p:blipFill>
          <a:blip r:embed="rId5"/>
          <a:stretch/>
        </p:blipFill>
        <p:spPr>
          <a:xfrm>
            <a:off x="6400800" y="3809880"/>
            <a:ext cx="2234880" cy="1676160"/>
          </a:xfrm>
          <a:prstGeom prst="rect">
            <a:avLst/>
          </a:prstGeom>
          <a:ln>
            <a:noFill/>
          </a:ln>
        </p:spPr>
      </p:pic>
      <p:pic>
        <p:nvPicPr>
          <p:cNvPr id="126" name="Picture 23" descr="https://ds05.infourok.ru/uploads/ex/0495/0012679c-5bf6dc0f/hello_html_3dd813e0.jpg"/>
          <p:cNvPicPr/>
          <p:nvPr/>
        </p:nvPicPr>
        <p:blipFill>
          <a:blip r:embed="rId6"/>
          <a:stretch/>
        </p:blipFill>
        <p:spPr>
          <a:xfrm>
            <a:off x="5486400" y="4952880"/>
            <a:ext cx="1447560" cy="144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>
                                      <p:cBhvr>
                                        <p:cTn id="10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06 2.22222E-006 L -0.52222 0.08889 E">
                                      <p:cBhvr>
                                        <p:cTn id="10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2.22222E-006 L -0.4125 -0.10556 E">
                                      <p:cBhvr>
                                        <p:cTn id="11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 descr="G:\img1.jpg"/>
          <p:cNvPicPr/>
          <p:nvPr/>
        </p:nvPicPr>
        <p:blipFill>
          <a:blip r:embed="rId1"/>
          <a:stretch/>
        </p:blipFill>
        <p:spPr>
          <a:xfrm>
            <a:off x="0" y="-37800"/>
            <a:ext cx="9194040" cy="689544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2529720" y="426960"/>
            <a:ext cx="4952520" cy="685440"/>
          </a:xfrm>
          <a:prstGeom prst="rect">
            <a:avLst/>
          </a:prstGeom>
          <a:ln cap="rnd"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Сенсорные игры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направлены на  активизацию словаря младших дошкольников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5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" name="Picture 11" descr=""/>
          <p:cNvPicPr/>
          <p:nvPr/>
        </p:nvPicPr>
        <p:blipFill>
          <a:blip r:embed="rId2"/>
          <a:stretch/>
        </p:blipFill>
        <p:spPr>
          <a:xfrm>
            <a:off x="1371600" y="1219320"/>
            <a:ext cx="3718080" cy="251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CustomShape 6"/>
          <p:cNvSpPr/>
          <p:nvPr/>
        </p:nvSpPr>
        <p:spPr>
          <a:xfrm>
            <a:off x="1219320" y="3858480"/>
            <a:ext cx="40381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«Сенсорные коробочки»: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– закрепление различных  лексических тем.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Материалы: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2 контейнера с любыми крупами, объемные фигурки животных (дикие и домашние), 2 корзинки.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Ход игры: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ребенок находит спрятанных в крупе животных и должен его назвать и определить, домашнее это животное или дикое.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Picture 2" descr="https://cs2.livemaster.ru/storage/9b/50/546c0f05b3a7525d9e3a29d58a12--kukly-i-igrushki-sensornaya-korobochka-ogorod.jpg"/>
          <p:cNvPicPr/>
          <p:nvPr/>
        </p:nvPicPr>
        <p:blipFill>
          <a:blip r:embed="rId3"/>
          <a:stretch/>
        </p:blipFill>
        <p:spPr>
          <a:xfrm>
            <a:off x="6248520" y="1371600"/>
            <a:ext cx="2255040" cy="1904760"/>
          </a:xfrm>
          <a:prstGeom prst="rect">
            <a:avLst/>
          </a:prstGeom>
          <a:ln>
            <a:noFill/>
          </a:ln>
        </p:spPr>
      </p:pic>
      <p:pic>
        <p:nvPicPr>
          <p:cNvPr id="137" name="Picture 4" descr="https://multiurok.ru/img/100160/image_5ae6a1c21e0f8.jpg"/>
          <p:cNvPicPr/>
          <p:nvPr/>
        </p:nvPicPr>
        <p:blipFill>
          <a:blip r:embed="rId4"/>
          <a:stretch/>
        </p:blipFill>
        <p:spPr>
          <a:xfrm>
            <a:off x="5257800" y="3733920"/>
            <a:ext cx="3327480" cy="2209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:\img1.jpg"/>
          <p:cNvPicPr/>
          <p:nvPr/>
        </p:nvPicPr>
        <p:blipFill>
          <a:blip r:embed="rId1"/>
          <a:stretch/>
        </p:blipFill>
        <p:spPr>
          <a:xfrm>
            <a:off x="30600" y="2052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39" name="Picture 2" descr="https://stopul.ru/wp-content/uploads/2018/10/kubik-sin.jpg"/>
          <p:cNvPicPr/>
          <p:nvPr/>
        </p:nvPicPr>
        <p:blipFill>
          <a:blip r:embed="rId2"/>
          <a:stretch/>
        </p:blipFill>
        <p:spPr>
          <a:xfrm>
            <a:off x="3422880" y="4574880"/>
            <a:ext cx="1695600" cy="169560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357200" y="370440"/>
            <a:ext cx="457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Адаптированная сказка «Репка»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1" name="Рисунок 5" descr=""/>
          <p:cNvPicPr/>
          <p:nvPr/>
        </p:nvPicPr>
        <p:blipFill>
          <a:blip r:embed="rId3"/>
          <a:stretch/>
        </p:blipFill>
        <p:spPr>
          <a:xfrm>
            <a:off x="3306960" y="4952160"/>
            <a:ext cx="1434960" cy="1058400"/>
          </a:xfrm>
          <a:prstGeom prst="rect">
            <a:avLst/>
          </a:prstGeom>
          <a:ln>
            <a:noFill/>
          </a:ln>
        </p:spPr>
      </p:pic>
      <p:grpSp>
        <p:nvGrpSpPr>
          <p:cNvPr id="142" name="Group 2"/>
          <p:cNvGrpSpPr/>
          <p:nvPr/>
        </p:nvGrpSpPr>
        <p:grpSpPr>
          <a:xfrm>
            <a:off x="1358640" y="1100880"/>
            <a:ext cx="1695600" cy="1695600"/>
            <a:chOff x="1358640" y="1100880"/>
            <a:chExt cx="1695600" cy="1695600"/>
          </a:xfrm>
        </p:grpSpPr>
        <p:pic>
          <p:nvPicPr>
            <p:cNvPr id="143" name="Picture 2" descr="https://stopul.ru/wp-content/uploads/2018/10/kubik-sin.jpg"/>
            <p:cNvPicPr/>
            <p:nvPr/>
          </p:nvPicPr>
          <p:blipFill>
            <a:blip r:embed="rId4"/>
            <a:stretch/>
          </p:blipFill>
          <p:spPr>
            <a:xfrm>
              <a:off x="1358640" y="110088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Рисунок 6" descr=""/>
            <p:cNvPicPr/>
            <p:nvPr/>
          </p:nvPicPr>
          <p:blipFill>
            <a:blip r:embed="rId5"/>
            <a:stretch/>
          </p:blipFill>
          <p:spPr>
            <a:xfrm>
              <a:off x="1428480" y="1437840"/>
              <a:ext cx="816480" cy="11566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5" name="Group 3"/>
          <p:cNvGrpSpPr/>
          <p:nvPr/>
        </p:nvGrpSpPr>
        <p:grpSpPr>
          <a:xfrm>
            <a:off x="1322640" y="898920"/>
            <a:ext cx="1695600" cy="1695600"/>
            <a:chOff x="1322640" y="898920"/>
            <a:chExt cx="1695600" cy="1695600"/>
          </a:xfrm>
        </p:grpSpPr>
        <p:pic>
          <p:nvPicPr>
            <p:cNvPr id="146" name="Picture 2" descr="https://stopul.ru/wp-content/uploads/2018/10/kubik-sin.jpg"/>
            <p:cNvPicPr/>
            <p:nvPr/>
          </p:nvPicPr>
          <p:blipFill>
            <a:blip r:embed="rId6"/>
            <a:stretch/>
          </p:blipFill>
          <p:spPr>
            <a:xfrm>
              <a:off x="1322640" y="89892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Рисунок 8" descr=""/>
            <p:cNvPicPr/>
            <p:nvPr/>
          </p:nvPicPr>
          <p:blipFill>
            <a:blip r:embed="rId7"/>
            <a:stretch/>
          </p:blipFill>
          <p:spPr>
            <a:xfrm>
              <a:off x="1428480" y="1441800"/>
              <a:ext cx="994320" cy="9097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8" name="Group 4"/>
          <p:cNvGrpSpPr/>
          <p:nvPr/>
        </p:nvGrpSpPr>
        <p:grpSpPr>
          <a:xfrm>
            <a:off x="1251360" y="1000080"/>
            <a:ext cx="1695600" cy="1695600"/>
            <a:chOff x="1251360" y="1000080"/>
            <a:chExt cx="1695600" cy="1695600"/>
          </a:xfrm>
        </p:grpSpPr>
        <p:pic>
          <p:nvPicPr>
            <p:cNvPr id="149" name="Picture 2" descr="https://stopul.ru/wp-content/uploads/2018/10/kubik-sin.jpg"/>
            <p:cNvPicPr/>
            <p:nvPr/>
          </p:nvPicPr>
          <p:blipFill>
            <a:blip r:embed="rId8"/>
            <a:stretch/>
          </p:blipFill>
          <p:spPr>
            <a:xfrm>
              <a:off x="1251360" y="100008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4" descr="https://illustrators.ru/uploads/illustration/image/442905/main_442905_original.jpg"/>
            <p:cNvPicPr/>
            <p:nvPr/>
          </p:nvPicPr>
          <p:blipFill>
            <a:blip r:embed="rId9"/>
            <a:stretch/>
          </p:blipFill>
          <p:spPr>
            <a:xfrm>
              <a:off x="1357200" y="1200960"/>
              <a:ext cx="987480" cy="13935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1" name="Group 5"/>
          <p:cNvGrpSpPr/>
          <p:nvPr/>
        </p:nvGrpSpPr>
        <p:grpSpPr>
          <a:xfrm>
            <a:off x="5401080" y="3787920"/>
            <a:ext cx="2058120" cy="1695600"/>
            <a:chOff x="5401080" y="3787920"/>
            <a:chExt cx="2058120" cy="1695600"/>
          </a:xfrm>
        </p:grpSpPr>
        <p:pic>
          <p:nvPicPr>
            <p:cNvPr id="152" name="Picture 2" descr="https://stopul.ru/wp-content/uploads/2018/10/kubik-sin.jpg"/>
            <p:cNvPicPr/>
            <p:nvPr/>
          </p:nvPicPr>
          <p:blipFill>
            <a:blip r:embed="rId10"/>
            <a:stretch/>
          </p:blipFill>
          <p:spPr>
            <a:xfrm>
              <a:off x="5763600" y="378792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Рисунок 17" descr=""/>
            <p:cNvPicPr/>
            <p:nvPr/>
          </p:nvPicPr>
          <p:blipFill>
            <a:blip r:embed="rId11"/>
            <a:stretch/>
          </p:blipFill>
          <p:spPr>
            <a:xfrm>
              <a:off x="5401080" y="4203000"/>
              <a:ext cx="1686960" cy="9489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4" name="Group 6"/>
          <p:cNvGrpSpPr/>
          <p:nvPr/>
        </p:nvGrpSpPr>
        <p:grpSpPr>
          <a:xfrm>
            <a:off x="7206840" y="3854880"/>
            <a:ext cx="1695600" cy="1695600"/>
            <a:chOff x="7206840" y="3854880"/>
            <a:chExt cx="1695600" cy="1695600"/>
          </a:xfrm>
        </p:grpSpPr>
        <p:pic>
          <p:nvPicPr>
            <p:cNvPr id="155" name="Picture 2" descr="https://stopul.ru/wp-content/uploads/2018/10/kubik-sin.jpg"/>
            <p:cNvPicPr/>
            <p:nvPr/>
          </p:nvPicPr>
          <p:blipFill>
            <a:blip r:embed="rId12"/>
            <a:stretch/>
          </p:blipFill>
          <p:spPr>
            <a:xfrm>
              <a:off x="7206840" y="385488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8" descr="https://img2.freepng.ru/20181212/bqj/kisspng-cat-image-drawing-illustration-animation-9-png-run-vroba-pinterest-cartoon-katz-5c10e57fc9e430.522670661544611199827.jpg"/>
            <p:cNvPicPr/>
            <p:nvPr/>
          </p:nvPicPr>
          <p:blipFill>
            <a:blip r:embed="rId13"/>
            <a:stretch/>
          </p:blipFill>
          <p:spPr>
            <a:xfrm>
              <a:off x="7346880" y="4338360"/>
              <a:ext cx="882000" cy="7840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7" name="Group 7"/>
          <p:cNvGrpSpPr/>
          <p:nvPr/>
        </p:nvGrpSpPr>
        <p:grpSpPr>
          <a:xfrm>
            <a:off x="6489360" y="5048640"/>
            <a:ext cx="1739880" cy="1695600"/>
            <a:chOff x="6489360" y="5048640"/>
            <a:chExt cx="1739880" cy="1695600"/>
          </a:xfrm>
        </p:grpSpPr>
        <p:pic>
          <p:nvPicPr>
            <p:cNvPr id="158" name="Picture 2" descr="https://stopul.ru/wp-content/uploads/2018/10/kubik-sin.jpg"/>
            <p:cNvPicPr/>
            <p:nvPr/>
          </p:nvPicPr>
          <p:blipFill>
            <a:blip r:embed="rId14"/>
            <a:stretch/>
          </p:blipFill>
          <p:spPr>
            <a:xfrm>
              <a:off x="6533640" y="5048640"/>
              <a:ext cx="1695600" cy="1695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Рисунок 18" descr=""/>
            <p:cNvPicPr/>
            <p:nvPr/>
          </p:nvPicPr>
          <p:blipFill>
            <a:blip r:embed="rId15"/>
            <a:stretch/>
          </p:blipFill>
          <p:spPr>
            <a:xfrm>
              <a:off x="6489360" y="5246280"/>
              <a:ext cx="1088280" cy="1231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0" name="CustomShape 8"/>
          <p:cNvSpPr/>
          <p:nvPr/>
        </p:nvSpPr>
        <p:spPr>
          <a:xfrm>
            <a:off x="5401080" y="312840"/>
            <a:ext cx="3641040" cy="264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:  развитие словаря, побуждение детей к диалоговой речи, развитие пространственного гнозиса, развитие моторики.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Материалы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: Кубики большие, изображение героев сказки.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Ход игры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:  Побуждаем детей  к озвучиванию, к проговариванию действий, которые совершают герои с помощью наводящих вопросов: (Что это? Что сделал дед с репкой? Кто посадил репку? Кого позвал дед? И тп.)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10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07 2.22222E-006 L 0.22049 0.34375 E">
                                      <p:cBhvr>
                                        <p:cTn id="13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006 3.7037E-007 L 0.221 0.2081 E">
                                      <p:cBhvr>
                                        <p:cTn id="14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06 -4.44444E-006 L 0.23403 0.02732 E">
                                      <p:cBhvr>
                                        <p:cTn id="14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G:\img1.jpg"/>
          <p:cNvPicPr/>
          <p:nvPr/>
        </p:nvPicPr>
        <p:blipFill>
          <a:blip r:embed="rId1"/>
          <a:stretch/>
        </p:blipFill>
        <p:spPr>
          <a:xfrm>
            <a:off x="30600" y="2052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64" name="Picture 6" descr="https://cs2.livemaster.ru/storage/9b/a3/821554aa5c25752e6f20b8246byl--kukly-i-igrushki-razvivayuschaya-igra-kto-chto-est.jpg"/>
          <p:cNvPicPr/>
          <p:nvPr/>
        </p:nvPicPr>
        <p:blipFill>
          <a:blip r:embed="rId2"/>
          <a:stretch/>
        </p:blipFill>
        <p:spPr>
          <a:xfrm>
            <a:off x="1594800" y="4038480"/>
            <a:ext cx="2031120" cy="135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5" name="CustomShape 1"/>
          <p:cNvSpPr/>
          <p:nvPr/>
        </p:nvSpPr>
        <p:spPr>
          <a:xfrm>
            <a:off x="1370520" y="533520"/>
            <a:ext cx="51825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Игры с прищепками «Кто, что ест?»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1370520" y="994680"/>
            <a:ext cx="700992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: Развитие мелкой  моторики рук,  закрепление сенсорных навыков и пространственных представлений, развитие воображения, мышления, развитие словаря.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Материал: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печатный материал разместить на плотном картоне в виде круга. На прищепках разместить изображения животных.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Ход игры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: Воспитатель  спрашивает у ребенка: кто это? Что он/она ест? Ребенок должен ответить  и соотнести животное с едой, которую он ест.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67" name="Picture 2" descr="https://avatars.mds.yandex.net/get-zen_doc/1101877/pub_5d42fe12f2df2500ad2f0c94_5d4300d097216d00ad6988f8/scale_1200"/>
          <p:cNvPicPr/>
          <p:nvPr/>
        </p:nvPicPr>
        <p:blipFill>
          <a:blip r:embed="rId3"/>
          <a:stretch/>
        </p:blipFill>
        <p:spPr>
          <a:xfrm>
            <a:off x="4038120" y="3736440"/>
            <a:ext cx="2810880" cy="195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G:\img1.jpg"/>
          <p:cNvPicPr/>
          <p:nvPr/>
        </p:nvPicPr>
        <p:blipFill>
          <a:blip r:embed="rId1"/>
          <a:stretch/>
        </p:blipFill>
        <p:spPr>
          <a:xfrm>
            <a:off x="30600" y="205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1370520" y="533520"/>
            <a:ext cx="51825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Игра «Волшебный круг»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1295280" y="838080"/>
            <a:ext cx="7009920" cy="31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: Развитие мелкой  моторики рук, развитие воображения, мышления, развитие словаря.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Материал: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печатный материал разместить на плотном картоне в виде круга. Соединить два круга  с помощью канцлерской иголкой или  клипсой.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Ход игры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: Воспитатель  спрашивает знакомит ребенка с героем и глаголами изображенными на первом круге. И предлагает ребенку повернуть круг и назвать изображение, которое появится в окошке.  Далее, просит составить предложение.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71" name="Picture 2" descr="https://sun9-86.userapi.com/s/v1/ig2/eEarmk1ScPB2q_vAGkz8nu1460-GODukgdTlqRgApFz0JN7HAgtceZf7RFlTRQAmYBH6y6Xt6qeX35Uve5ysEvuV.jpg?size=678x960&amp;quality=96&amp;type=album"/>
          <p:cNvPicPr/>
          <p:nvPr/>
        </p:nvPicPr>
        <p:blipFill>
          <a:blip r:embed="rId2"/>
          <a:stretch/>
        </p:blipFill>
        <p:spPr>
          <a:xfrm>
            <a:off x="1523880" y="3962520"/>
            <a:ext cx="1829520" cy="2590560"/>
          </a:xfrm>
          <a:prstGeom prst="rect">
            <a:avLst/>
          </a:prstGeom>
          <a:ln>
            <a:noFill/>
          </a:ln>
        </p:spPr>
      </p:pic>
      <p:pic>
        <p:nvPicPr>
          <p:cNvPr id="172" name="Picture 4" descr="https://sun9-3.userapi.com/s/v1/ig2/LlDUoIbcrDq8M4t2ogyeiwG5KZcQJRtzgPeHTPFpjiD62W3YQV_2rSzTIfy2JSX7mcfZeOvYH-qXW7176pWF7s4M.jpg?size=678x960&amp;quality=96&amp;type=album"/>
          <p:cNvPicPr/>
          <p:nvPr/>
        </p:nvPicPr>
        <p:blipFill>
          <a:blip r:embed="rId3"/>
          <a:stretch/>
        </p:blipFill>
        <p:spPr>
          <a:xfrm>
            <a:off x="3886200" y="3886200"/>
            <a:ext cx="1990800" cy="2819160"/>
          </a:xfrm>
          <a:prstGeom prst="rect">
            <a:avLst/>
          </a:prstGeom>
          <a:ln>
            <a:noFill/>
          </a:ln>
        </p:spPr>
      </p:pic>
      <p:pic>
        <p:nvPicPr>
          <p:cNvPr id="173" name="Picture 6" descr="https://sun9-47.userapi.com/s/v1/ig2/uWBBCUlWVXu2YigQZ6_FMYTiSi6CKZ4nYlz4oYFpWs2YT5UJcz-zCokCnoZO701sC0TEo0gd_m5j-Ss-p3ReCsqu.jpg?size=678x960&amp;quality=96&amp;type=album"/>
          <p:cNvPicPr/>
          <p:nvPr/>
        </p:nvPicPr>
        <p:blipFill>
          <a:blip r:embed="rId4"/>
          <a:stretch/>
        </p:blipFill>
        <p:spPr>
          <a:xfrm>
            <a:off x="6095880" y="3886200"/>
            <a:ext cx="1883160" cy="266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593000" y="2019240"/>
            <a:ext cx="2241000" cy="2819160"/>
          </a:xfrm>
          <a:prstGeom prst="roundRect">
            <a:avLst>
              <a:gd name="adj" fmla="val 8594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6" name="CustomShape 2"/>
          <p:cNvSpPr/>
          <p:nvPr/>
        </p:nvSpPr>
        <p:spPr>
          <a:xfrm>
            <a:off x="4038480" y="496440"/>
            <a:ext cx="4876560" cy="578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Пластилинография.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Цель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: развитие словаря, развитие мелкой моторики, пространственного гнозиса, развитие межполушарного взаимодействия.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Материалы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: Цветное изображение по тематике занятия , пластилин.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Ход игры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: ребенку необходимо отщипнуть пластилин и разместить его в свободных полях на заготовке и с помощью наводящих вопросов взрослого рассказать что у него получилось .Воспитатель комментирует или задает уточняющие / наводящие вопросы по ходу выполнения задания. 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1600200" y="380880"/>
            <a:ext cx="4571640" cy="914040"/>
          </a:xfrm>
          <a:prstGeom prst="rect">
            <a:avLst/>
          </a:prstGeom>
          <a:ln cap="rnd"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Интерактивные технологии в развитии словаря у детей  младшего дошкольного возраста.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1" name="Picture 6" descr=""/>
          <p:cNvPicPr/>
          <p:nvPr/>
        </p:nvPicPr>
        <p:blipFill>
          <a:blip r:embed="rId2"/>
          <a:stretch/>
        </p:blipFill>
        <p:spPr>
          <a:xfrm>
            <a:off x="4343400" y="3900600"/>
            <a:ext cx="4266720" cy="2405160"/>
          </a:xfrm>
          <a:prstGeom prst="rect">
            <a:avLst/>
          </a:prstGeom>
          <a:ln>
            <a:noFill/>
          </a:ln>
        </p:spPr>
      </p:pic>
      <p:sp>
        <p:nvSpPr>
          <p:cNvPr id="182" name="CustomShape 4"/>
          <p:cNvSpPr/>
          <p:nvPr/>
        </p:nvSpPr>
        <p:spPr>
          <a:xfrm>
            <a:off x="1478160" y="1310760"/>
            <a:ext cx="618696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Интерактивная доска. Игра «Где, чей детеныш?»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Цель: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развитие  всех компонентов речи, развитие  пространственного гнозиса, развитие мышления, памяти, воображения, внимания. 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Материал: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интерактивная доска или ноутбук, презентации по тематике занятия.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Ход игры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: воспитатель знакомит детей с темой занятия . Предлагает детям соотнести животного с его детенышем и назвать их.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4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371600" y="925560"/>
            <a:ext cx="7314840" cy="411444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1752480" y="609480"/>
            <a:ext cx="4038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Видео. Наведите на кнопку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play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7" dur="indefinite" restart="never" nodeType="tmRoot">
          <p:childTnLst>
            <p:seq>
              <p:cTn id="158" restart="whenNotActive" nodeType="interactiveSeq" fill="hold">
                <p:stCondLst>
                  <p:cond delay="0" evt="onClick">
                    <p:tgtEl>
                      <p:spTgt spid="184"/>
                    </p:tgtEl>
                  </p:cond>
                </p:stCondLst>
                <p:childTnLst>
                  <p:par>
                    <p:cTn id="159" fill="hold">
                      <p:stCondLst>
                        <p:cond delay="0" evt="onClick">
                          <p:tgtEl>
                            <p:spTgt spid="184"/>
                          </p:tgtEl>
                        </p:cond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7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Picture 19" descr="https://wordart.com/get/image/ewdpbzyrmkqr.png"/>
          <p:cNvPicPr/>
          <p:nvPr/>
        </p:nvPicPr>
        <p:blipFill>
          <a:blip r:embed="rId2"/>
          <a:stretch/>
        </p:blipFill>
        <p:spPr>
          <a:xfrm>
            <a:off x="1143000" y="685800"/>
            <a:ext cx="2444400" cy="2590560"/>
          </a:xfrm>
          <a:prstGeom prst="rect">
            <a:avLst/>
          </a:prstGeom>
          <a:ln>
            <a:noFill/>
          </a:ln>
        </p:spPr>
      </p:pic>
      <p:grpSp>
        <p:nvGrpSpPr>
          <p:cNvPr id="62" name="Group 9"/>
          <p:cNvGrpSpPr/>
          <p:nvPr/>
        </p:nvGrpSpPr>
        <p:grpSpPr>
          <a:xfrm>
            <a:off x="4191120" y="457200"/>
            <a:ext cx="2504160" cy="2879280"/>
            <a:chOff x="4191120" y="457200"/>
            <a:chExt cx="2504160" cy="2879280"/>
          </a:xfrm>
        </p:grpSpPr>
        <p:pic>
          <p:nvPicPr>
            <p:cNvPr id="63" name="Picture 23" descr="https://shkola12-n.ucoz.ru/2020-2021/navigator_MA/3.png"/>
            <p:cNvPicPr/>
            <p:nvPr/>
          </p:nvPicPr>
          <p:blipFill>
            <a:blip r:embed="rId3"/>
            <a:stretch/>
          </p:blipFill>
          <p:spPr>
            <a:xfrm>
              <a:off x="4191120" y="457200"/>
              <a:ext cx="2504160" cy="2285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4" name="CustomShape 10"/>
            <p:cNvSpPr/>
            <p:nvPr/>
          </p:nvSpPr>
          <p:spPr>
            <a:xfrm>
              <a:off x="4572000" y="2971800"/>
              <a:ext cx="19047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Comic Sans MS"/>
                </a:rPr>
                <a:t>Родители</a:t>
              </a:r>
              <a:endParaRPr b="0" lang="ru-RU" sz="1800" spc="-1" strike="noStrike">
                <a:latin typeface="Arial"/>
              </a:endParaRPr>
            </a:p>
          </p:txBody>
        </p:sp>
      </p:grpSp>
      <p:sp>
        <p:nvSpPr>
          <p:cNvPr id="65" name="CustomShape 1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6" name="Group 12"/>
          <p:cNvGrpSpPr/>
          <p:nvPr/>
        </p:nvGrpSpPr>
        <p:grpSpPr>
          <a:xfrm>
            <a:off x="4648320" y="3657600"/>
            <a:ext cx="3882960" cy="2498400"/>
            <a:chOff x="4648320" y="3657600"/>
            <a:chExt cx="3882960" cy="2498400"/>
          </a:xfrm>
        </p:grpSpPr>
        <p:pic>
          <p:nvPicPr>
            <p:cNvPr id="67" name="Picture 31" descr="https://ds-aksai.rnd.prosadiki.ru/media/2018/07/26/1226229826/image_image_259312.jpg"/>
            <p:cNvPicPr/>
            <p:nvPr/>
          </p:nvPicPr>
          <p:blipFill>
            <a:blip r:embed="rId4"/>
            <a:stretch/>
          </p:blipFill>
          <p:spPr>
            <a:xfrm>
              <a:off x="4648320" y="3657600"/>
              <a:ext cx="3882960" cy="1980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" name="CustomShape 13"/>
            <p:cNvSpPr/>
            <p:nvPr/>
          </p:nvSpPr>
          <p:spPr>
            <a:xfrm>
              <a:off x="5334120" y="5791320"/>
              <a:ext cx="27428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Comic Sans MS"/>
                </a:rPr>
                <a:t>Воспитатель </a:t>
              </a:r>
              <a:endParaRPr b="0" lang="ru-RU" sz="1800" spc="-1" strike="noStrike">
                <a:latin typeface="Arial"/>
              </a:endParaRPr>
            </a:p>
          </p:txBody>
        </p:sp>
      </p:grpSp>
      <p:sp>
        <p:nvSpPr>
          <p:cNvPr id="69" name="CustomShape 14"/>
          <p:cNvSpPr/>
          <p:nvPr/>
        </p:nvSpPr>
        <p:spPr>
          <a:xfrm>
            <a:off x="1066680" y="3657600"/>
            <a:ext cx="3330000" cy="259056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07 1.11111E-006 L 0.03299 0.44444 E">
                                      <p:cBhvr>
                                        <p:cTn id="1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nodeType="after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-3.33333E-006 L 0.48333 -0.45555 E">
                                      <p:cBhvr>
                                        <p:cTn id="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-0.45555 L 0.55955 0.03334 E">
                                      <p:cBhvr>
                                        <p:cTn id="3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1402200" y="584640"/>
            <a:ext cx="4998240" cy="484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</a:rPr>
              <a:t>Как вы считаете с какого возраста стоит активно развивать словарь ребенка?</a:t>
            </a:r>
            <a:endParaRPr b="0" lang="ru-RU" sz="2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</a:rPr>
              <a:t>Из каких  частей речи состоит словарь ребенка   младшего дошкольника?</a:t>
            </a:r>
            <a:endParaRPr b="0" lang="ru-RU" sz="2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</a:rPr>
              <a:t>Как развитие словаря ребенка влияет на развитие личности?</a:t>
            </a:r>
            <a:endParaRPr b="0" lang="ru-RU" sz="2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000000"/>
                </a:solidFill>
                <a:latin typeface="Times New Roman"/>
              </a:rPr>
              <a:t>Существует  ли взаимосвязь  между интеллектуальным развитием и словарным запасом? 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G:\img1.jpg"/>
          <p:cNvPicPr/>
          <p:nvPr/>
        </p:nvPicPr>
        <p:blipFill>
          <a:blip r:embed="rId1"/>
          <a:stretch/>
        </p:blipFill>
        <p:spPr>
          <a:xfrm>
            <a:off x="36360" y="2808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685800" y="3733920"/>
            <a:ext cx="3330000" cy="259056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74" name="Picture 4" descr="https://ds25.centerstart.ru/sites/ds25.centerstart.ru/files/dir/news/ea163f4d9211734a_XL.jpg"/>
          <p:cNvPicPr/>
          <p:nvPr/>
        </p:nvPicPr>
        <p:blipFill>
          <a:blip r:embed="rId3"/>
          <a:stretch/>
        </p:blipFill>
        <p:spPr>
          <a:xfrm>
            <a:off x="1143000" y="457200"/>
            <a:ext cx="3885840" cy="2590560"/>
          </a:xfrm>
          <a:prstGeom prst="rect">
            <a:avLst/>
          </a:prstGeom>
          <a:ln>
            <a:noFill/>
          </a:ln>
        </p:spPr>
      </p:pic>
      <p:sp>
        <p:nvSpPr>
          <p:cNvPr id="7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" name="Picture 11" descr="https://img.freepik.com/free-vector/moscow-state-university-icon_18591-39632.jpg?size=626&amp;ext=jpg"/>
          <p:cNvPicPr/>
          <p:nvPr/>
        </p:nvPicPr>
        <p:blipFill>
          <a:blip r:embed="rId4"/>
          <a:stretch/>
        </p:blipFill>
        <p:spPr>
          <a:xfrm>
            <a:off x="914400" y="533520"/>
            <a:ext cx="4571640" cy="3045240"/>
          </a:xfrm>
          <a:prstGeom prst="rect">
            <a:avLst/>
          </a:prstGeom>
          <a:ln>
            <a:noFill/>
          </a:ln>
        </p:spPr>
      </p:pic>
      <p:pic>
        <p:nvPicPr>
          <p:cNvPr id="77" name="Picture 9" descr="C:\Users\Андрей\Desktop\мальик.png"/>
          <p:cNvPicPr/>
          <p:nvPr/>
        </p:nvPicPr>
        <p:blipFill>
          <a:blip r:embed="rId5"/>
          <a:stretch/>
        </p:blipFill>
        <p:spPr>
          <a:xfrm>
            <a:off x="1828800" y="304920"/>
            <a:ext cx="2742840" cy="2742840"/>
          </a:xfrm>
          <a:prstGeom prst="rect">
            <a:avLst/>
          </a:prstGeom>
          <a:ln>
            <a:noFill/>
          </a:ln>
        </p:spPr>
      </p:pic>
      <p:pic>
        <p:nvPicPr>
          <p:cNvPr id="78" name="Picture 6" descr="https://photoshop-kopona.com/uploads/posts/2019-08/1566417245_29-5.jpg"/>
          <p:cNvPicPr/>
          <p:nvPr/>
        </p:nvPicPr>
        <p:blipFill>
          <a:blip r:embed="rId6"/>
          <a:srcRect l="0" t="0" r="-656" b="0"/>
          <a:stretch/>
        </p:blipFill>
        <p:spPr>
          <a:xfrm>
            <a:off x="4267080" y="3581280"/>
            <a:ext cx="4571640" cy="281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nodeType="after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06 -3.33333E-006 L 0.00121 -0.46666 E">
                                      <p:cBhvr>
                                        <p:cTn id="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nodeType="afterEffect" fill="hold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blinds(horizontal)" transition="out">
                                      <p:cBhvr additive="repl"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nodeType="after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006 L 0.425 0.01112 E">
                                      <p:cBhvr>
                                        <p:cTn id="6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 0.01112 L 0.425 0.45556 E">
                                      <p:cBhvr>
                                        <p:cTn id="6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nodeType="after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67 0.57778 L 0 0.12223 E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066680" y="380880"/>
            <a:ext cx="4495320" cy="1066320"/>
          </a:xfrm>
          <a:prstGeom prst="rect">
            <a:avLst/>
          </a:prstGeom>
          <a:ln cap="rnd"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Технологии используемые педагогами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4112543864"/>
              </p:ext>
            </p:extLst>
          </p:nvPr>
        </p:nvGraphicFramePr>
        <p:xfrm>
          <a:off x="762120" y="1447920"/>
          <a:ext cx="6705360" cy="502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G:\img1.jpg"/>
          <p:cNvPicPr/>
          <p:nvPr/>
        </p:nvPicPr>
        <p:blipFill>
          <a:blip r:embed="rId1"/>
          <a:stretch/>
        </p:blipFill>
        <p:spPr>
          <a:xfrm>
            <a:off x="0" y="-28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1143000" y="1083600"/>
            <a:ext cx="4800240" cy="1431000"/>
          </a:xfrm>
          <a:prstGeom prst="rect">
            <a:avLst/>
          </a:prstGeom>
          <a:noFill/>
          <a:ln>
            <a:noFill/>
          </a:ln>
        </p:spPr>
        <p:style>
          <a:lnRef idx="1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Лэпбук  (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lapbook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) – в дословном переводе с английского значит «наколенная папка», или как еще называют тематическая папка.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83" name="Рисунок 3" descr=""/>
          <p:cNvPicPr/>
          <p:nvPr/>
        </p:nvPicPr>
        <p:blipFill>
          <a:blip r:embed="rId2"/>
          <a:srcRect l="1665" t="5614" r="3334" b="11165"/>
          <a:stretch/>
        </p:blipFill>
        <p:spPr>
          <a:xfrm>
            <a:off x="1447920" y="3400560"/>
            <a:ext cx="6933960" cy="273672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1447920" y="473760"/>
            <a:ext cx="3428640" cy="609120"/>
          </a:xfrm>
          <a:prstGeom prst="rect">
            <a:avLst/>
          </a:prstGeom>
          <a:ln cap="rnd"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Лэпбук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1447920" y="301320"/>
            <a:ext cx="70862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Лэпбук обычно выглядит как интерактивная папка, в которой собирается материал по какой-то определенной лексической теме. Информация в лэпбуке представлена в виде открывающихся окошечек, с вынимающимися и разворачивающимися листочками, с кармашками, дверками, подвижными деталями, которые ребенок может достать, переложить и складывать по своему усмотрению.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7" name="Рисунок 1" descr=""/>
          <p:cNvPicPr/>
          <p:nvPr/>
        </p:nvPicPr>
        <p:blipFill>
          <a:blip r:embed="rId2"/>
          <a:srcRect l="619" t="20004" r="0" b="12224"/>
          <a:stretch/>
        </p:blipFill>
        <p:spPr>
          <a:xfrm>
            <a:off x="3860280" y="2055600"/>
            <a:ext cx="2261160" cy="342684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3" descr=""/>
          <p:cNvPicPr/>
          <p:nvPr/>
        </p:nvPicPr>
        <p:blipFill>
          <a:blip r:embed="rId3"/>
          <a:srcRect l="624" t="12220" r="0" b="16666"/>
          <a:stretch/>
        </p:blipFill>
        <p:spPr>
          <a:xfrm>
            <a:off x="1447920" y="2627280"/>
            <a:ext cx="2301120" cy="365904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4" descr=""/>
          <p:cNvPicPr/>
          <p:nvPr/>
        </p:nvPicPr>
        <p:blipFill>
          <a:blip r:embed="rId4"/>
          <a:srcRect l="619" t="24443" r="0" b="6664"/>
          <a:stretch/>
        </p:blipFill>
        <p:spPr>
          <a:xfrm>
            <a:off x="6252480" y="2627280"/>
            <a:ext cx="2374200" cy="365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G:\img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600200" y="685800"/>
            <a:ext cx="6705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Лэпбук можно использовать как для коллективной работы, групповой, так и для индивидуальной.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2" name="Рисунок 3" descr=""/>
          <p:cNvPicPr/>
          <p:nvPr/>
        </p:nvPicPr>
        <p:blipFill>
          <a:blip r:embed="rId2"/>
          <a:srcRect l="614" t="35557" r="0" b="0"/>
          <a:stretch/>
        </p:blipFill>
        <p:spPr>
          <a:xfrm>
            <a:off x="1504800" y="1611000"/>
            <a:ext cx="3066840" cy="44694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" name="Рисунок 4" descr=""/>
          <p:cNvPicPr/>
          <p:nvPr/>
        </p:nvPicPr>
        <p:blipFill>
          <a:blip r:embed="rId3"/>
          <a:srcRect l="614" t="24445" r="0" b="3334"/>
          <a:stretch/>
        </p:blipFill>
        <p:spPr>
          <a:xfrm>
            <a:off x="5271480" y="1611000"/>
            <a:ext cx="3031920" cy="44694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G:\img1.jpg"/>
          <p:cNvPicPr/>
          <p:nvPr/>
        </p:nvPicPr>
        <p:blipFill>
          <a:blip r:embed="rId1"/>
          <a:stretch/>
        </p:blipFill>
        <p:spPr>
          <a:xfrm>
            <a:off x="30600" y="2052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1" descr=""/>
          <p:cNvPicPr/>
          <p:nvPr/>
        </p:nvPicPr>
        <p:blipFill>
          <a:blip r:embed="rId2"/>
          <a:srcRect l="612" t="18891" r="0" b="12223"/>
          <a:stretch/>
        </p:blipFill>
        <p:spPr>
          <a:xfrm>
            <a:off x="1451520" y="835200"/>
            <a:ext cx="1583640" cy="238716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1336680" y="3194280"/>
            <a:ext cx="17946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«Найди детеныша»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97" name="Рисунок 4" descr=""/>
          <p:cNvPicPr/>
          <p:nvPr/>
        </p:nvPicPr>
        <p:blipFill>
          <a:blip r:embed="rId3"/>
          <a:srcRect l="619" t="23333" r="-1856" b="4450"/>
          <a:stretch/>
        </p:blipFill>
        <p:spPr>
          <a:xfrm>
            <a:off x="3414960" y="817920"/>
            <a:ext cx="1530720" cy="240444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3414960" y="3194280"/>
            <a:ext cx="1553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«Кто где живет?»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99" name="Рисунок 6" descr=""/>
          <p:cNvPicPr/>
          <p:nvPr/>
        </p:nvPicPr>
        <p:blipFill>
          <a:blip r:embed="rId4"/>
          <a:srcRect l="627" t="30003" r="0" b="6667"/>
          <a:stretch/>
        </p:blipFill>
        <p:spPr>
          <a:xfrm>
            <a:off x="5237280" y="814680"/>
            <a:ext cx="1601280" cy="239724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5114520" y="3186000"/>
            <a:ext cx="1904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«Сосчитай и называй»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>
            <a:off x="1888920" y="219960"/>
            <a:ext cx="62481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 каждом лэпбуке большой разнообразие дидактических игр. Хочу представить вашему вниманию несколько таких игр.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2" name="Рисунок 7" descr=""/>
          <p:cNvPicPr/>
          <p:nvPr/>
        </p:nvPicPr>
        <p:blipFill>
          <a:blip r:embed="rId5"/>
          <a:srcRect l="3089" t="34448" r="0" b="7779"/>
          <a:stretch/>
        </p:blipFill>
        <p:spPr>
          <a:xfrm>
            <a:off x="1686240" y="3806280"/>
            <a:ext cx="1728360" cy="2098080"/>
          </a:xfrm>
          <a:prstGeom prst="rect">
            <a:avLst/>
          </a:prstGeom>
          <a:ln>
            <a:noFill/>
          </a:ln>
        </p:spPr>
      </p:pic>
      <p:sp>
        <p:nvSpPr>
          <p:cNvPr id="103" name="CustomShape 5"/>
          <p:cNvSpPr/>
          <p:nvPr/>
        </p:nvSpPr>
        <p:spPr>
          <a:xfrm>
            <a:off x="1888920" y="6060960"/>
            <a:ext cx="1904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«Какое варенье?»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4" name="Рисунок 10" descr=""/>
          <p:cNvPicPr/>
          <p:nvPr/>
        </p:nvPicPr>
        <p:blipFill>
          <a:blip r:embed="rId6"/>
          <a:srcRect l="620" t="34443" r="8020" b="4446"/>
          <a:stretch/>
        </p:blipFill>
        <p:spPr>
          <a:xfrm>
            <a:off x="7162920" y="842760"/>
            <a:ext cx="1600560" cy="2379240"/>
          </a:xfrm>
          <a:prstGeom prst="rect">
            <a:avLst/>
          </a:prstGeom>
          <a:ln>
            <a:noFill/>
          </a:ln>
        </p:spPr>
      </p:pic>
      <p:sp>
        <p:nvSpPr>
          <p:cNvPr id="105" name="CustomShape 6"/>
          <p:cNvSpPr/>
          <p:nvPr/>
        </p:nvSpPr>
        <p:spPr>
          <a:xfrm>
            <a:off x="7349760" y="3194280"/>
            <a:ext cx="13885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«Кто что ест?»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6" name="Рисунок 12" descr=""/>
          <p:cNvPicPr/>
          <p:nvPr/>
        </p:nvPicPr>
        <p:blipFill>
          <a:blip r:embed="rId7"/>
          <a:srcRect l="3083" t="40003" r="0" b="5558"/>
          <a:stretch/>
        </p:blipFill>
        <p:spPr>
          <a:xfrm>
            <a:off x="3961800" y="3553200"/>
            <a:ext cx="1960200" cy="2447280"/>
          </a:xfrm>
          <a:prstGeom prst="rect">
            <a:avLst/>
          </a:prstGeom>
          <a:ln>
            <a:noFill/>
          </a:ln>
        </p:spPr>
      </p:pic>
      <p:sp>
        <p:nvSpPr>
          <p:cNvPr id="107" name="CustomShape 7"/>
          <p:cNvSpPr/>
          <p:nvPr/>
        </p:nvSpPr>
        <p:spPr>
          <a:xfrm>
            <a:off x="3989520" y="6000840"/>
            <a:ext cx="1904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«Один - много»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8" name="Рисунок 14" descr=""/>
          <p:cNvPicPr/>
          <p:nvPr/>
        </p:nvPicPr>
        <p:blipFill>
          <a:blip r:embed="rId8"/>
          <a:srcRect l="3079" t="38892" r="0" b="13335"/>
          <a:stretch/>
        </p:blipFill>
        <p:spPr>
          <a:xfrm>
            <a:off x="6683400" y="3771360"/>
            <a:ext cx="1702800" cy="2133000"/>
          </a:xfrm>
          <a:prstGeom prst="rect">
            <a:avLst/>
          </a:prstGeom>
          <a:ln>
            <a:noFill/>
          </a:ln>
        </p:spPr>
      </p:pic>
      <p:sp>
        <p:nvSpPr>
          <p:cNvPr id="109" name="CustomShape 8"/>
          <p:cNvSpPr/>
          <p:nvPr/>
        </p:nvSpPr>
        <p:spPr>
          <a:xfrm>
            <a:off x="6481800" y="6035400"/>
            <a:ext cx="1904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«Доскажи словечко»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Application>LibreOffice/6.4.0.3$Windows_x86 LibreOffice_project/b0a288ab3d2d4774cb44b62f04d5d28733ac6df8</Application>
  <Words>784</Words>
  <Paragraphs>74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2022-04-13T07:03:38Z</dcterms:created>
  <dc:creator>Елена</dc:creator>
  <dc:description/>
  <dc:language>ru-RU</dc:language>
  <cp:lastModifiedBy/>
  <dcterms:modified xsi:type="dcterms:W3CDTF">2022-04-20T13:33:56Z</dcterms:modified>
  <cp:revision>81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5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